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565" r:id="rId3"/>
    <p:sldId id="567" r:id="rId4"/>
    <p:sldId id="568" r:id="rId5"/>
    <p:sldId id="569" r:id="rId6"/>
    <p:sldId id="570" r:id="rId7"/>
    <p:sldId id="571" r:id="rId8"/>
    <p:sldId id="572" r:id="rId9"/>
    <p:sldId id="573" r:id="rId10"/>
    <p:sldId id="575" r:id="rId11"/>
    <p:sldId id="579" r:id="rId12"/>
    <p:sldId id="576" r:id="rId13"/>
    <p:sldId id="577" r:id="rId14"/>
    <p:sldId id="578" r:id="rId15"/>
    <p:sldId id="574" r:id="rId16"/>
    <p:sldId id="581" r:id="rId17"/>
    <p:sldId id="596" r:id="rId18"/>
    <p:sldId id="597" r:id="rId19"/>
    <p:sldId id="598" r:id="rId20"/>
    <p:sldId id="600" r:id="rId21"/>
    <p:sldId id="601" r:id="rId22"/>
    <p:sldId id="602" r:id="rId23"/>
    <p:sldId id="681" r:id="rId24"/>
    <p:sldId id="664" r:id="rId25"/>
    <p:sldId id="666" r:id="rId26"/>
    <p:sldId id="665" r:id="rId27"/>
    <p:sldId id="663" r:id="rId28"/>
    <p:sldId id="684" r:id="rId29"/>
    <p:sldId id="673" r:id="rId30"/>
    <p:sldId id="603" r:id="rId31"/>
    <p:sldId id="582" r:id="rId32"/>
    <p:sldId id="583" r:id="rId33"/>
    <p:sldId id="584" r:id="rId34"/>
    <p:sldId id="589" r:id="rId35"/>
    <p:sldId id="590" r:id="rId36"/>
    <p:sldId id="591" r:id="rId37"/>
    <p:sldId id="585" r:id="rId38"/>
    <p:sldId id="592" r:id="rId39"/>
    <p:sldId id="599" r:id="rId40"/>
    <p:sldId id="586" r:id="rId41"/>
    <p:sldId id="623" r:id="rId42"/>
    <p:sldId id="595" r:id="rId43"/>
    <p:sldId id="593" r:id="rId44"/>
    <p:sldId id="588" r:id="rId45"/>
    <p:sldId id="594" r:id="rId46"/>
    <p:sldId id="587" r:id="rId47"/>
    <p:sldId id="624" r:id="rId48"/>
    <p:sldId id="625" r:id="rId49"/>
    <p:sldId id="604" r:id="rId50"/>
    <p:sldId id="605" r:id="rId51"/>
    <p:sldId id="606" r:id="rId52"/>
    <p:sldId id="607" r:id="rId53"/>
    <p:sldId id="608" r:id="rId54"/>
    <p:sldId id="615" r:id="rId55"/>
    <p:sldId id="610" r:id="rId56"/>
    <p:sldId id="611" r:id="rId57"/>
    <p:sldId id="612" r:id="rId58"/>
    <p:sldId id="616" r:id="rId59"/>
    <p:sldId id="617" r:id="rId60"/>
    <p:sldId id="618" r:id="rId61"/>
    <p:sldId id="613" r:id="rId62"/>
    <p:sldId id="626" r:id="rId63"/>
    <p:sldId id="622" r:id="rId64"/>
    <p:sldId id="620" r:id="rId65"/>
    <p:sldId id="580" r:id="rId66"/>
    <p:sldId id="619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4"/>
    <p:restoredTop sz="94859"/>
  </p:normalViewPr>
  <p:slideViewPr>
    <p:cSldViewPr snapToGrid="0" snapToObjects="1">
      <p:cViewPr varScale="1">
        <p:scale>
          <a:sx n="113" d="100"/>
          <a:sy n="113" d="100"/>
        </p:scale>
        <p:origin x="2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30BC8-7D1B-0B40-9287-9783555C124C}" type="datetimeFigureOut">
              <a:t>12/20/22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E8CC5-7FA6-814B-862B-2C3B645258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1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38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46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21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86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67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49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11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428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5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58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44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39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44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05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16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440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622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99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40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64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48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37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800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63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389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97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754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813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96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986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19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312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236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9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197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082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818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264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960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934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190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45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85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168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724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67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5452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875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74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472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403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8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92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94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11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19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9EFC-CABF-5A49-B32C-1177CE7B7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7498B-ED35-B14B-B86A-AC639CADB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13E49-AC6A-DA45-A425-57AB0A25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AABF-4D89-3344-AA07-0C43C14C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1E559-AF31-DF48-A464-EF9C75E6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8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C099-729D-DF4A-B638-B983CA3E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D9F35-CCC5-B848-9C93-B8A23CAD2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A12FA-38B0-3445-8711-EC1FB8FF6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058C5-064C-F649-AA34-AFBDD1DCA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1F556-7EE7-484A-AA15-ED867871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63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BF161-28AD-EF43-B85F-57B1C1EFD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40A1C-303D-6E4B-B48D-83BD99CED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33A18-206F-4145-817B-00F84B1F4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00E5C-AAEA-7246-B552-13D26D9A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B866D-BAFB-284C-B25E-CF89B727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0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8E8B0-49AE-C44E-8A64-6970FEAE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14C12-535B-0043-87AB-3F3E28BA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8BB8B-91FE-7140-964D-F59C3ADF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6BF31-A2D5-D447-81FC-AECE7C8A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781F5-F06D-FE46-AAEE-794AB084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85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365D-B133-924A-AEF3-5BF3FDF3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E5505-0AEB-4248-B933-E3349D0D1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F3D84-3612-484D-8D83-37280E9C6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F7646-5475-0244-86EE-F079ED4B9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B35EF-C70C-024F-9A7B-8159043E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14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5976-BE3A-FB43-BCF0-3D76B631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73728-FA5D-0742-875E-1B8561AD4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C04FF-8A00-5F42-8650-13E138FCB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24297-E5BC-B043-9996-972C5FDD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18E2B-7D4E-7247-831C-8A0739120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09BC8-C785-1440-9710-42BCE1FE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3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E561B-DA1A-914E-AB47-032CDAC9E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1CC23-DF64-7645-9E6D-D740E3274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1E38F-E493-DF44-A374-92435967A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AD304-307D-D74A-9C36-14706A90C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D06A3-5311-8D4C-B5DC-7F6A229EC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0668C-04BE-7544-8B01-49464D32F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4E9A81-9B5C-174C-9FA0-C094F539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D020C3-87CE-844F-988F-360ED7BFE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9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455A-D1D8-9C48-BCF2-83A3B1AD3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AC45C-05D1-C244-A5AA-B5A87210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72555-BA33-9D4E-AF26-A0C361BE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31FD2-4D92-6348-BDC2-FAB2685A8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7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F9D02-7675-3F41-AB2E-1C831A8BE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925518-1EB1-2B4A-8663-7459DC5B3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E58A5-B4EB-D948-A2EF-940B12BE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97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7C0D-E853-1B4E-8DD4-23A15686A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30FC2-9990-7549-AD7B-A78EA802D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82036-A891-4244-8FEB-544463A6D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3715F-ADEB-E042-AA7C-01C4D9398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D2A65-5F1B-5047-9489-10E8A0B2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51AD5-2676-314D-842F-9A31EB5B2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50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3488-2698-F640-ACAD-D6D9D427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B24FB-5DE6-FB40-A183-D5F72D11E2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F9C42-ABB2-8240-89BF-F19116F47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C1385-9505-3C45-9BD4-F90DA9C8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935D9-163E-424A-9DB5-5780ADD3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FE296-1099-0244-875D-9DB10CF7C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61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F31B89-616C-3F44-98C3-8B0957F2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3383D-C9A0-F34D-9463-3CE874B1A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C3F44-F01C-C849-A7E8-F4D70455ED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8250B-96F1-8C40-8FF9-95D9B9FDA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B95BD-4456-1F46-8060-B0711E357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4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man7.org/linux/man-pages/man2/mmap.2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4302-1FC8-7046-9C18-F760556CA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虚拟内存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A5EC8-EDF0-C14A-919D-E700F18334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计算机系统导论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讨论班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@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北京大学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向星雨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11/23/22, 11/30/22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761EE-A0AC-604D-B620-E4B9652E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743" y="249238"/>
            <a:ext cx="1562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5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页表的优化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E9176FB-BBEA-384C-ADDF-7030F5F49D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简单页表的问题</a:t>
                </a:r>
              </a:p>
              <a:p>
                <a:pPr lvl="1"/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a. 每次都需要去物理内存中取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PTE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，即使有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cache 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还是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overhead 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过大</a:t>
                </a:r>
                <a:endParaRPr lang="en-US" altLang="zh-CN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lvl="1"/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b. 页表太大</a:t>
                </a:r>
              </a:p>
              <a:p>
                <a:pPr lvl="2"/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以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64 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位机器为例</a:t>
                </a:r>
                <a:endParaRPr lang="en-US" altLang="zh-CN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lvl="2"/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地址空间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48</m:t>
                        </m:r>
                      </m:sup>
                    </m:sSup>
                  </m:oMath>
                </a14:m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B, 一页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12</m:t>
                        </m:r>
                      </m:sup>
                    </m:sSup>
                  </m:oMath>
                </a14:m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B, 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总共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36</m:t>
                        </m:r>
                      </m:sup>
                    </m:sSup>
                  </m:oMath>
                </a14:m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页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⟹</m:t>
                    </m:r>
                  </m:oMath>
                </a14:m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36</m:t>
                        </m:r>
                      </m:sup>
                    </m:sSup>
                  </m:oMath>
                </a14:m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个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PTE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⟹</m:t>
                    </m:r>
                  </m:oMath>
                </a14:m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一个进程的页表为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3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 B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3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 B = 512 GiB</a:t>
                </a:r>
              </a:p>
              <a:p>
                <a:pPr lvl="2"/>
                <a:endParaRPr lang="en-US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lvl="1"/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优化 a. TLB</a:t>
                </a:r>
              </a:p>
              <a:p>
                <a:pPr lvl="1"/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优化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b.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多级页表</a:t>
                </a:r>
                <a:endParaRPr lang="en-US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E9176FB-BBEA-384C-ADDF-7030F5F49D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9543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在进行地址翻译的过程中，操作系统需要借助页表的帮助。考虑一个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32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位的系统，页大小是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4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KB，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页表项大小是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4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字节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如果不使用多级页表，常驻内存的页表一共需要 </a:t>
            </a:r>
            <a:r>
              <a:rPr lang="en-US" altLang="zh-CN" b="1" u="sng">
                <a:latin typeface="DengXian" panose="02010600030101010101" pitchFamily="2" charset="-122"/>
                <a:ea typeface="DengXian" panose="02010600030101010101" pitchFamily="2" charset="-122"/>
              </a:rPr>
              <a:t>1024</a:t>
            </a:r>
            <a:r>
              <a:rPr lang="zh-CN" altLang="en-US" b="1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页。</a:t>
            </a:r>
          </a:p>
          <a:p>
            <a:endParaRPr lang="zh-CN" altLang="en-US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4FB7C-A9FC-6340-8451-BB2D05175534}"/>
              </a:ext>
            </a:extLst>
          </p:cNvPr>
          <p:cNvSpPr txBox="1"/>
          <p:nvPr/>
        </p:nvSpPr>
        <p:spPr>
          <a:xfrm>
            <a:off x="838200" y="469963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考察计算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PTE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数量。如果总地址长度为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l，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一页的大小为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2^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b，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则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PTE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数量为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2^(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l-b)。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如果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PTE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的大小为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2^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t，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则一页可以存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2^(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b-t)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个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PTE。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因此可知一共需要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2^(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l-b) / 2^(b-t) = 2^(l + t – 2b)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页来存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PTE。</a:t>
            </a:r>
          </a:p>
          <a:p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对于本题，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l = 32, t = 2, b = 12。</a:t>
            </a:r>
          </a:p>
        </p:txBody>
      </p:sp>
    </p:spTree>
    <p:extLst>
      <p:ext uri="{BB962C8B-B14F-4D97-AF65-F5344CB8AC3E}">
        <p14:creationId xmlns:p14="http://schemas.microsoft.com/office/powerpoint/2010/main" val="57014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TLB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（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Translation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lookaside buffer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）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可以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理解成页表的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cache</a:t>
            </a: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传入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Virtual page number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L1 TLB: i-TLB, d-TLB, L2 unified TLB</a:t>
            </a:r>
          </a:p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05195-9240-0E48-842F-46BBF1EFB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646238"/>
            <a:ext cx="4572000" cy="119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962F5-84D1-2643-9027-F691D9F1A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005" y="3307265"/>
            <a:ext cx="4053989" cy="355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81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多级页表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Multi-level page table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E9176FB-BBEA-384C-ADDF-7030F5F49D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虚拟内存空间并不是满的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，内部会有大量未分配的页面（也就是不对应到任何物理页</a:t>
                </a:r>
                <a:r>
                  <a:rPr lang="zh-CN" altLang="en-US" sz="280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或</a:t>
                </a:r>
                <a:r>
                  <a:rPr lang="en-US" altLang="zh-CN" sz="280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 disk </a:t>
                </a:r>
                <a:r>
                  <a:rPr lang="zh-CN" altLang="en-US" sz="280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上的页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），这些页面没有必要维护页表项</a:t>
                </a:r>
                <a:endParaRPr lang="en-US" altLang="zh-CN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例：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6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bit 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的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 virtual page number</a:t>
                </a:r>
                <a14:m>
                  <m:oMath xmlns:m="http://schemas.openxmlformats.org/officeDocument/2006/math">
                    <m:r>
                      <a:rPr lang="en-US" altLang="zh-CN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2 + 2 + 2</a:t>
                </a:r>
              </a:p>
              <a:p>
                <a:pPr lvl="1"/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已分配的页面经过多级查找找到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PTE</a:t>
                </a:r>
              </a:p>
              <a:p>
                <a:pPr lvl="1"/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连续的未分配页面被合并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并在上一级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PT 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中标明，不需要再分配下一级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PT</a:t>
                </a:r>
                <a:endParaRPr lang="en-US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E9176FB-BBEA-384C-ADDF-7030F5F49D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4535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总结：访存过程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D1B504-D476-8049-8943-5F03CEA32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9352" y="1386935"/>
            <a:ext cx="7353296" cy="5334540"/>
          </a:xfrm>
        </p:spPr>
      </p:pic>
    </p:spTree>
    <p:extLst>
      <p:ext uri="{BB962C8B-B14F-4D97-AF65-F5344CB8AC3E}">
        <p14:creationId xmlns:p14="http://schemas.microsoft.com/office/powerpoint/2010/main" val="3908006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OS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 在其中的作用？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控制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用户进程对内存的访问不能超出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OS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在页表中所做的限制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隔离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OS 只需保证不同进程的虚拟页不会映射到相同物理页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，就实现了不同进程虚拟地址空间的隔离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上下文切换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OS 会切换页表基址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PTBR (</a:t>
            </a:r>
            <a:r>
              <a:rPr lang="en-US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%cr3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)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清空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TLB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Cache 如果是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physically indexed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就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不需要清空</a:t>
            </a:r>
          </a:p>
        </p:txBody>
      </p:sp>
    </p:spTree>
    <p:extLst>
      <p:ext uri="{BB962C8B-B14F-4D97-AF65-F5344CB8AC3E}">
        <p14:creationId xmlns:p14="http://schemas.microsoft.com/office/powerpoint/2010/main" val="303857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VIPT Cache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Consolas" panose="020B0609020204030204" pitchFamily="49" charset="0"/>
              </a:rPr>
              <a:t>V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irtually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Consolas" panose="020B0609020204030204" pitchFamily="49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ndexed,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Consolas" panose="020B0609020204030204" pitchFamily="49" charset="0"/>
              </a:rPr>
              <a:t>P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hysically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Consolas" panose="020B0609020204030204" pitchFamily="49" charset="0"/>
              </a:rPr>
              <a:t>T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agged)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98197F-1856-784F-B523-865649FBC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9285" y="1437052"/>
            <a:ext cx="7293429" cy="5420948"/>
          </a:xfrm>
        </p:spPr>
      </p:pic>
    </p:spTree>
    <p:extLst>
      <p:ext uri="{BB962C8B-B14F-4D97-AF65-F5344CB8AC3E}">
        <p14:creationId xmlns:p14="http://schemas.microsoft.com/office/powerpoint/2010/main" val="3431505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23A0-C189-1641-9EC3-C52938526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Intel Core i7 + Linux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4AD59D25-4941-584E-81BD-C08A88B17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8"/>
          <a:stretch/>
        </p:blipFill>
        <p:spPr>
          <a:xfrm>
            <a:off x="838828" y="1690688"/>
            <a:ext cx="6221973" cy="4844143"/>
          </a:xfrm>
          <a:prstGeom prst="rect">
            <a:avLst/>
          </a:prstGeom>
        </p:spPr>
      </p:pic>
      <p:sp>
        <p:nvSpPr>
          <p:cNvPr id="5" name="文本框 5">
            <a:extLst>
              <a:ext uri="{FF2B5EF4-FFF2-40B4-BE49-F238E27FC236}">
                <a16:creationId xmlns:a16="http://schemas.microsoft.com/office/drawing/2014/main" id="{F5C62BC6-10FF-924C-9447-58AA2BE2CA08}"/>
              </a:ext>
            </a:extLst>
          </p:cNvPr>
          <p:cNvSpPr txBox="1"/>
          <p:nvPr/>
        </p:nvSpPr>
        <p:spPr>
          <a:xfrm>
            <a:off x="7143524" y="1561636"/>
            <a:ext cx="48807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48-bit (256 TB)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virtual address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52-bit (4 PB) physical address space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Shared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L3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Cache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(All Cores)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TLBs: Virtually addressed, 4-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way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set associative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L1, L2, L3: Physically addressed, block size of 64 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L1 ,L2: 8-way set associative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L3: 16-way set associative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Page size can be configured at start-up time as either 4 KB or 4 MB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Linux uses 4 KB pages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913518-90E1-4B42-BC25-268135BD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917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23A0-C189-1641-9EC3-C52938526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页表项</a:t>
            </a:r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lang="en-US" altLang="zh-CN">
                <a:latin typeface="DengXian Light" panose="02010600030101010101" pitchFamily="2" charset="-122"/>
                <a:ea typeface="DengXian Light" panose="02010600030101010101" pitchFamily="2" charset="-122"/>
              </a:rPr>
              <a:t>PTE</a:t>
            </a:r>
            <a:endParaRPr lang="en-US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913518-90E1-4B42-BC25-268135BD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2160B9-4B22-9F4E-AF83-9D3772891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767" y="1690688"/>
            <a:ext cx="7420465" cy="487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84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23A0-C189-1641-9EC3-C52938526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页表项</a:t>
            </a:r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lang="en-US" altLang="zh-CN">
                <a:latin typeface="DengXian Light" panose="02010600030101010101" pitchFamily="2" charset="-122"/>
                <a:ea typeface="DengXian Light" panose="02010600030101010101" pitchFamily="2" charset="-122"/>
              </a:rPr>
              <a:t>PTE</a:t>
            </a:r>
            <a:endParaRPr lang="en-US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913518-90E1-4B42-BC25-268135BD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D5F22-B6F0-6F41-9948-A344EF4B6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186" y="1470576"/>
            <a:ext cx="7117628" cy="51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9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虚拟内存：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Outline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Address space and paging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9.1, 9.2, 9.4-9.6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Page table &amp; page table entry</a:t>
            </a: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Address translation</a:t>
            </a: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Page table optimizations: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多级页表（空间）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&amp; TLB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（时间）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Memory mapping, demand paging, swapping, memory sharing and page fault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9.3, 9.7-9.8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Dynamic memory allocation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9.9-9.10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Memory safety (9.11)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350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23A0-C189-1641-9EC3-C52938526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913518-90E1-4B42-BC25-268135BD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5664581-439B-0747-92CD-44E654EB5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618" y="2010112"/>
            <a:ext cx="10515600" cy="50366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7776FB-7952-FF4F-B3F2-B57BCE4DF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18" y="2687431"/>
            <a:ext cx="10579100" cy="2159000"/>
          </a:xfrm>
          <a:prstGeom prst="rect">
            <a:avLst/>
          </a:prstGeom>
        </p:spPr>
      </p:pic>
      <p:pic>
        <p:nvPicPr>
          <p:cNvPr id="8" name="图片 10">
            <a:extLst>
              <a:ext uri="{FF2B5EF4-FFF2-40B4-BE49-F238E27FC236}">
                <a16:creationId xmlns:a16="http://schemas.microsoft.com/office/drawing/2014/main" id="{5E044E4C-FEB0-9642-9269-08AAE5404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18" y="5322474"/>
            <a:ext cx="1651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3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23A0-C189-1641-9EC3-C52938526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913518-90E1-4B42-BC25-268135BD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15709075-3D83-264D-8367-C552BFC42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337800" cy="2540000"/>
          </a:xfrm>
          <a:prstGeom prst="rect">
            <a:avLst/>
          </a:prstGeom>
        </p:spPr>
      </p:pic>
      <p:pic>
        <p:nvPicPr>
          <p:cNvPr id="10" name="图片 6">
            <a:extLst>
              <a:ext uri="{FF2B5EF4-FFF2-40B4-BE49-F238E27FC236}">
                <a16:creationId xmlns:a16="http://schemas.microsoft.com/office/drawing/2014/main" id="{8B6F2444-7966-5D49-9E28-4AFE23F92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26719"/>
            <a:ext cx="58928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6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23A0-C189-1641-9EC3-C52938526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913518-90E1-4B42-BC25-268135BD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7" name="内容占位符 7">
            <a:extLst>
              <a:ext uri="{FF2B5EF4-FFF2-40B4-BE49-F238E27FC236}">
                <a16:creationId xmlns:a16="http://schemas.microsoft.com/office/drawing/2014/main" id="{7977DC48-ACC6-6642-B6AF-E46D90DD1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2345" y="693648"/>
            <a:ext cx="7387310" cy="5470704"/>
          </a:xfrm>
        </p:spPr>
      </p:pic>
      <p:pic>
        <p:nvPicPr>
          <p:cNvPr id="8" name="图片 9">
            <a:extLst>
              <a:ext uri="{FF2B5EF4-FFF2-40B4-BE49-F238E27FC236}">
                <a16:creationId xmlns:a16="http://schemas.microsoft.com/office/drawing/2014/main" id="{8CC37732-FDA4-8743-97F9-14427CFA2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303" y="4572370"/>
            <a:ext cx="6546696" cy="228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5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页表组织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FA0DB47-5A28-254E-A8FC-19F61C953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nsolas" panose="020B0609020204030204" pitchFamily="49" charset="0"/>
              </a:rPr>
              <a:t>一个页表页通常只对应一个物理页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否则非常难以维护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latin typeface="+mn-ea"/>
                <a:cs typeface="Consolas" panose="020B0609020204030204" pitchFamily="49" charset="0"/>
              </a:rPr>
              <a:t>可以不占满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  <a:p>
            <a:pPr lvl="2"/>
            <a:r>
              <a:rPr lang="zh-CN" altLang="en-US" dirty="0">
                <a:latin typeface="+mn-ea"/>
                <a:cs typeface="Consolas" panose="020B0609020204030204" pitchFamily="49" charset="0"/>
              </a:rPr>
              <a:t>为了节约空间，一般是第一级页表不占满一页</a:t>
            </a:r>
            <a:endParaRPr lang="en-US" altLang="zh-CN" dirty="0">
              <a:latin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43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20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期末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图片 5">
            <a:extLst>
              <a:ext uri="{FF2B5EF4-FFF2-40B4-BE49-F238E27FC236}">
                <a16:creationId xmlns:a16="http://schemas.microsoft.com/office/drawing/2014/main" id="{75DBC767-370E-7B44-BED3-BBBBA57E5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037178" cy="2141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69F44-AE8B-B044-B2E3-2AF32F385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3950607"/>
            <a:ext cx="107188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3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20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 期末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1C6EAE-E058-0A41-994B-E48E9F555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828314" cy="2184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030814-40AF-FB48-A9EA-5D1996726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47162"/>
            <a:ext cx="9590314" cy="211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6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20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 期末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id="{5F66EFB1-D8B0-ED40-A5A2-2EEFD6147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9336525" cy="9545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5E0E15-D13D-D64B-AF9D-28E33B4DC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784248"/>
            <a:ext cx="8699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6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19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 期末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48A23A9E-54D5-B540-85F7-7A6B1E702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9851571" cy="2380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E4B027-151D-3546-A100-37005F43F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303712"/>
            <a:ext cx="9622972" cy="7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AF4D7-74E3-3C4A-8D2A-6E83840C0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10095579" cy="1532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DC17A-6A52-9D40-8A8E-9B7325DEDA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68"/>
          <a:stretch/>
        </p:blipFill>
        <p:spPr>
          <a:xfrm>
            <a:off x="838199" y="3429000"/>
            <a:ext cx="9945931" cy="111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5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19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 期末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1EFDF-7965-EF48-BDFF-A73BEE3B4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42"/>
          <a:stretch/>
        </p:blipFill>
        <p:spPr>
          <a:xfrm>
            <a:off x="838200" y="1690688"/>
            <a:ext cx="8305800" cy="2432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987131-2FA1-774A-9724-69652BD4A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58339"/>
            <a:ext cx="8962572" cy="80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3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虚拟地址空间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An address space is an ordered set of </a:t>
            </a:r>
            <a:r>
              <a:rPr lang="en-US" altLang="zh-CN" b="1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nonnegative integer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addresses</a:t>
            </a: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为什么给每个进程提供同样的</a:t>
            </a:r>
            <a:r>
              <a:rPr lang="zh-CN" altLang="en-US" b="1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虚拟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地址空间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（注意不是说内容相同）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Easier linking and loading</a:t>
            </a: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Protection</a:t>
            </a: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Sharing </a:t>
            </a: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Easier physical memory allocation</a:t>
            </a: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And so on</a:t>
            </a: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地址空间是对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main memory (physical memory / DRAM),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swap space, memory-mapped I/O ports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和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ROM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的抽象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875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虚拟内存：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Outline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Address space and paging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9.1, 9.2, 9.4-9.6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Page table &amp; page table entry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Address translation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Page table optimizations: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多级页表（空间）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&amp; TLB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（时间）</a:t>
            </a:r>
          </a:p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Swapping, memory mapping/sharing, demand paging, and page fault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9.3, 9.7-9.8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Dynamic memory allocation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9.9-9.10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Memory safety (9.11)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272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Linux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虚拟内存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7143" cy="4351338"/>
          </a:xfrm>
        </p:spPr>
        <p:txBody>
          <a:bodyPr>
            <a:normAutofit/>
          </a:bodyPr>
          <a:lstStyle/>
          <a:p>
            <a:r>
              <a:rPr lang="en-US" sz="2000">
                <a:latin typeface="DengXian" panose="02010600030101010101" pitchFamily="2" charset="-122"/>
                <a:ea typeface="DengXian" panose="02010600030101010101" pitchFamily="2" charset="-122"/>
              </a:rPr>
              <a:t>kernel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sz="2000">
                <a:latin typeface="DengXian" panose="02010600030101010101" pitchFamily="2" charset="-122"/>
                <a:ea typeface="DengXian" panose="02010600030101010101" pitchFamily="2" charset="-122"/>
              </a:rPr>
              <a:t>空间</a:t>
            </a:r>
          </a:p>
          <a:p>
            <a:pPr lvl="1"/>
            <a:r>
              <a:rPr lang="en-US" sz="2000">
                <a:latin typeface="DengXian" panose="02010600030101010101" pitchFamily="2" charset="-122"/>
                <a:ea typeface="DengXian" panose="02010600030101010101" pitchFamily="2" charset="-122"/>
              </a:rPr>
              <a:t>每个进程共享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kernel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的代码和全局数据</a:t>
            </a:r>
            <a:endParaRPr lang="en-US" sz="20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en-US" sz="2000">
                <a:latin typeface="DengXian" panose="02010600030101010101" pitchFamily="2" charset="-122"/>
                <a:ea typeface="DengXian" panose="02010600030101010101" pitchFamily="2" charset="-122"/>
              </a:rPr>
              <a:t>页表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 和 内核在进程的上下文运行代码时使用的栈 等每个进程不同</a:t>
            </a:r>
            <a:r>
              <a:rPr lang="en-US" sz="200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</a:p>
          <a:p>
            <a:pPr lvl="1"/>
            <a:r>
              <a:rPr lang="en-US" sz="2000">
                <a:latin typeface="DengXian" panose="02010600030101010101" pitchFamily="2" charset="-122"/>
                <a:ea typeface="DengXian" panose="02010600030101010101" pitchFamily="2" charset="-122"/>
              </a:rPr>
              <a:t>Linux 将物理内存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（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DRAM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r>
              <a:rPr lang="en-US" sz="2000">
                <a:latin typeface="DengXian" panose="02010600030101010101" pitchFamily="2" charset="-122"/>
                <a:ea typeface="DengXian" panose="02010600030101010101" pitchFamily="2" charset="-122"/>
              </a:rPr>
              <a:t>完整地映射到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kernel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空间的一段连续页，方便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kernel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方便地访问物理空间</a:t>
            </a:r>
            <a:endParaRPr lang="en-US" altLang="zh-CN" sz="20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lang="zh-CN" altLang="en-US" sz="1600">
                <a:latin typeface="DengXian" panose="02010600030101010101" pitchFamily="2" charset="-122"/>
                <a:ea typeface="DengXian" panose="02010600030101010101" pitchFamily="2" charset="-122"/>
              </a:rPr>
              <a:t>如果物理内存空间比虚拟内存空间大？</a:t>
            </a:r>
            <a:endParaRPr lang="en-US" altLang="zh-CN" sz="16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3"/>
            <a:r>
              <a:rPr lang="zh-CN" altLang="en-US" sz="1400">
                <a:latin typeface="DengXian" panose="02010600030101010101" pitchFamily="2" charset="-122"/>
                <a:ea typeface="DengXian" panose="02010600030101010101" pitchFamily="2" charset="-122"/>
              </a:rPr>
              <a:t>一般不会发生（好 </a:t>
            </a:r>
            <a:r>
              <a:rPr lang="en-US" altLang="zh-CN" sz="1400">
                <a:latin typeface="DengXian" panose="02010600030101010101" pitchFamily="2" charset="-122"/>
                <a:ea typeface="DengXian" panose="02010600030101010101" pitchFamily="2" charset="-122"/>
              </a:rPr>
              <a:t>DRAM</a:t>
            </a:r>
            <a:r>
              <a:rPr lang="zh-CN" altLang="en-US" sz="1400">
                <a:latin typeface="DengXian" panose="02010600030101010101" pitchFamily="2" charset="-122"/>
                <a:ea typeface="DengXian" panose="02010600030101010101" pitchFamily="2" charset="-122"/>
              </a:rPr>
              <a:t> 配烂 </a:t>
            </a:r>
            <a:r>
              <a:rPr lang="en-US" altLang="zh-CN" sz="1400">
                <a:latin typeface="DengXian" panose="02010600030101010101" pitchFamily="2" charset="-122"/>
                <a:ea typeface="DengXian" panose="02010600030101010101" pitchFamily="2" charset="-122"/>
              </a:rPr>
              <a:t>CPU</a:t>
            </a:r>
            <a:r>
              <a:rPr lang="zh-CN" altLang="en-US" sz="1400"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endParaRPr lang="en-US" altLang="zh-CN" sz="14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3"/>
            <a:r>
              <a:rPr lang="en-US" sz="1400">
                <a:latin typeface="DengXian" panose="02010600030101010101" pitchFamily="2" charset="-122"/>
                <a:ea typeface="DengXian" panose="02010600030101010101" pitchFamily="2" charset="-122"/>
              </a:rPr>
              <a:t>只映射一部分</a:t>
            </a:r>
          </a:p>
          <a:p>
            <a:pPr lvl="1"/>
            <a:endParaRPr lang="en-US" sz="200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6BB15-AEB8-1944-9946-A504502B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043" y="196850"/>
            <a:ext cx="48514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49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Linux virtual memory segment (area)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9958" cy="4351338"/>
          </a:xfrm>
        </p:spPr>
        <p:txBody>
          <a:bodyPr>
            <a:normAutofit/>
          </a:bodyPr>
          <a:lstStyle/>
          <a:p>
            <a:r>
              <a:rPr lang="en-US" sz="2000">
                <a:latin typeface="DengXian" panose="02010600030101010101" pitchFamily="2" charset="-122"/>
                <a:ea typeface="DengXian" panose="02010600030101010101" pitchFamily="2" charset="-122"/>
              </a:rPr>
              <a:t>A segment is a contiguous portion of the address space of a particular length</a:t>
            </a:r>
          </a:p>
          <a:p>
            <a:pPr lvl="1"/>
            <a:r>
              <a:rPr lang="en-US" sz="2000">
                <a:latin typeface="DengXian" panose="02010600030101010101" pitchFamily="2" charset="-122"/>
                <a:ea typeface="DengXian" panose="02010600030101010101" pitchFamily="2" charset="-122"/>
              </a:rPr>
              <a:t>code, stack, and heap</a:t>
            </a:r>
          </a:p>
          <a:p>
            <a:r>
              <a:rPr lang="en-US" sz="2000">
                <a:latin typeface="DengXian" panose="02010600030101010101" pitchFamily="2" charset="-122"/>
                <a:ea typeface="DengXian" panose="02010600030101010101" pitchFamily="2" charset="-122"/>
              </a:rPr>
              <a:t>回忆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Loader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的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segment</a:t>
            </a:r>
          </a:p>
          <a:p>
            <a:r>
              <a:rPr lang="en-US" sz="2000" b="1">
                <a:latin typeface="DengXian" panose="02010600030101010101" pitchFamily="2" charset="-122"/>
                <a:ea typeface="DengXian" panose="02010600030101010101" pitchFamily="2" charset="-122"/>
              </a:rPr>
              <a:t>Hardware is not aware of segments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A9530-5714-4D41-A35C-FA9F85E6E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58" y="1384147"/>
            <a:ext cx="5803842" cy="4089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631F31-A05B-7F41-91AD-0E80367A1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110" y="4770743"/>
            <a:ext cx="6537779" cy="19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5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Memory mapping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两类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Regular file in the Linux file system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Anonymous</a:t>
            </a:r>
          </a:p>
          <a:p>
            <a:pPr lvl="2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CSAPP 上把它叫做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anonymous file,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但这种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 mapping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与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disk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无关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Created by the kernel, 全部初始化为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0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0670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Demand paging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E9176FB-BBEA-384C-ADDF-7030F5F49D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000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问题</a:t>
                </a:r>
                <a:r>
                  <a:rPr lang="zh-CN" altLang="en-US" sz="2000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：</a:t>
                </a:r>
                <a:r>
                  <a:rPr lang="en-US" sz="2000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怎么实现</a:t>
                </a:r>
                <a:r>
                  <a:rPr lang="zh-CN" altLang="en-US" sz="2000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altLang="zh-CN" sz="2000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memory mapping</a:t>
                </a:r>
                <a:r>
                  <a:rPr lang="zh-CN" altLang="en-US" sz="2000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？</a:t>
                </a:r>
                <a:endParaRPr lang="en-US" altLang="zh-CN" sz="2000" b="1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方法一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：创建 </a:t>
                </a:r>
                <a:r>
                  <a:rPr lang="en-US" altLang="zh-CN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mapping 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的同时在物理内存中创建页</a:t>
                </a:r>
                <a:endParaRPr lang="en-US" altLang="zh-CN" sz="200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lvl="1"/>
                <a:r>
                  <a:rPr lang="en-US" altLang="zh-CN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Regular file</a:t>
                </a:r>
              </a:p>
              <a:p>
                <a:pPr lvl="2"/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直接将文件的相应内容以页为单位加载到物理内存，然后更新页表和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vm_area list</a:t>
                </a:r>
              </a:p>
              <a:p>
                <a:pPr lvl="1"/>
                <a:r>
                  <a:rPr lang="en-US" altLang="zh-CN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Anonymous</a:t>
                </a:r>
              </a:p>
              <a:p>
                <a:pPr lvl="2"/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直接在物理内存中创建一个全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0 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的页，更新页表和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vm_area list</a:t>
                </a:r>
              </a:p>
              <a:p>
                <a:r>
                  <a:rPr 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方法二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：需要时再创建物理页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⟹</m:t>
                    </m:r>
                  </m:oMath>
                </a14:m>
                <a:r>
                  <a:rPr 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 demand paging</a:t>
                </a:r>
              </a:p>
              <a:p>
                <a:pPr lvl="1"/>
                <a:r>
                  <a:rPr 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Regular file</a:t>
                </a:r>
              </a:p>
              <a:p>
                <a:pPr lvl="2"/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先更新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vm_area list, 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进程访问相应页时引起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page fault, 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然后由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OS handler </a:t>
                </a:r>
                <a:r>
                  <a:rPr lang="zh-CN" altLang="en-US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将文件内容中相应部分按页加载到物理内存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，再更新该进程的页表</a:t>
                </a:r>
                <a:endParaRPr lang="en-US" altLang="zh-CN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lvl="1"/>
                <a:r>
                  <a:rPr 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Anonymous</a:t>
                </a:r>
              </a:p>
              <a:p>
                <a:pPr lvl="2"/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先更新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vm_area list, 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进程访问相应页时引起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page fault, 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然后由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OS handler </a:t>
                </a:r>
                <a:r>
                  <a:rPr lang="zh-CN" altLang="en-US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在物理内存中创建一个全 </a:t>
                </a:r>
                <a:r>
                  <a:rPr lang="en-US" altLang="zh-CN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0</a:t>
                </a:r>
                <a:r>
                  <a:rPr lang="zh-CN" altLang="en-US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 页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，再更新该进程的页表</a:t>
                </a:r>
                <a:endParaRPr lang="en-US" altLang="zh-CN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E9176FB-BBEA-384C-ADDF-7030F5F49D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 t="-1453" b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393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应用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Loading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Loading 实际上是建立进程虚拟空间到 executable object file 的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memory mapping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Demand paging</a:t>
            </a:r>
          </a:p>
          <a:p>
            <a:pPr lvl="2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加载过程中不会在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physical memory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中创建新页，页表不变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先修改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vm_area list</a:t>
            </a:r>
          </a:p>
          <a:p>
            <a:pPr lvl="2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进程访问对应页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（如访问栈、从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.text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段取指令）时引起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page fault,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再创建物理页并更新页表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7285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应用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Stack growth</a:t>
            </a:r>
          </a:p>
          <a:p>
            <a:pPr lvl="1"/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Stack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也是一个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segment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Demand paging</a:t>
            </a:r>
          </a:p>
          <a:p>
            <a:pPr lvl="2"/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%rsp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的修改不会立刻引起全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0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物理页的分配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进程访问栈内位置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时引起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page fault, OS handler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判断访问地址是否位于 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%rsp</a:t>
            </a:r>
            <a:r>
              <a:rPr lang="en-US" altLang="zh-CN">
                <a:latin typeface="+mn-ea"/>
                <a:cs typeface="Consolas" panose="020B0609020204030204" pitchFamily="49" charset="0"/>
              </a:rPr>
              <a:t>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之上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如果否，则为非法访问，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kernel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给进程发送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SIGSEGV</a:t>
            </a:r>
          </a:p>
          <a:p>
            <a:pPr lvl="2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如果是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，则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OS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在物理内存中分配全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0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页并更新页表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7185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Swapping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E9176FB-BBEA-384C-ADDF-7030F5F49D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用户进程在不断地创建物理页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，但物理内存大小有限</a:t>
                </a:r>
                <a:endParaRPr lang="en-US" altLang="zh-CN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Swap space</a:t>
                </a:r>
              </a:p>
              <a:p>
                <a:pPr lvl="1"/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在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disk 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内开辟一块空间，暂时将不够存的页放在这里</a:t>
                </a:r>
                <a:endParaRPr lang="en-US" altLang="zh-CN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lvl="1"/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希望在物理内存中放置被经常访问的页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⟹</m:t>
                    </m:r>
                  </m:oMath>
                </a14:m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Replacement policy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E9176FB-BBEA-384C-ADDF-7030F5F49D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704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Swapping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>
                <a:latin typeface="DengXian" panose="02010600030101010101" pitchFamily="2" charset="-122"/>
                <a:ea typeface="DengXian" panose="02010600030101010101" pitchFamily="2" charset="-122"/>
              </a:rPr>
              <a:t>Swap 机制</a:t>
            </a:r>
          </a:p>
          <a:p>
            <a:pPr lvl="1"/>
            <a:r>
              <a:rPr lang="en-US" sz="2000">
                <a:latin typeface="DengXian" panose="02010600030101010101" pitchFamily="2" charset="-122"/>
                <a:ea typeface="DengXian" panose="02010600030101010101" pitchFamily="2" charset="-122"/>
              </a:rPr>
              <a:t>情况 1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：物理内存不够时创建新页</a:t>
            </a:r>
            <a:endParaRPr lang="en-US" sz="20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进程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A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在某处需要创建物理页，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OS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发现物理内存不够了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根据替换策略选择进程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B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的一个物理页弹出到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swap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space</a:t>
            </a:r>
          </a:p>
          <a:p>
            <a:pPr lvl="2"/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将这个页按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A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的要求填充内容，更新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A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的页表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更新进程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B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的页表，将被弹出的页的页表项置为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invalid</a:t>
            </a:r>
          </a:p>
          <a:p>
            <a:pPr lvl="1"/>
            <a:r>
              <a:rPr lang="en-US" sz="2000">
                <a:latin typeface="DengXian" panose="02010600030101010101" pitchFamily="2" charset="-122"/>
                <a:ea typeface="DengXian" panose="02010600030101010101" pitchFamily="2" charset="-122"/>
              </a:rPr>
              <a:t>情况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2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：访问被换出的页</a:t>
            </a:r>
            <a:endParaRPr lang="en-US" altLang="zh-CN" sz="20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进程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B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在上述页被换出后访问该页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由于页表为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invalid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引发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page fault,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触发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OS page fault handler</a:t>
            </a:r>
          </a:p>
          <a:p>
            <a:pPr lvl="2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OS 注意到该虚拟页对应的物理页在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swap space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内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根据替换策略选择进程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C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的一个物理页弹出到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swap space,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同理更新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 C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的页表项为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invalid</a:t>
            </a:r>
          </a:p>
          <a:p>
            <a:pPr lvl="2"/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将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B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的相应页从磁盘读到物理内存，更新进程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B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的页表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9281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Swapping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>
                <a:latin typeface="DengXian" panose="02010600030101010101" pitchFamily="2" charset="-122"/>
                <a:ea typeface="DengXian" panose="02010600030101010101" pitchFamily="2" charset="-122"/>
              </a:rPr>
              <a:t>回忆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：页表项里的 </a:t>
            </a:r>
            <a:r>
              <a:rPr lang="en-US" altLang="zh-CN" sz="2400">
                <a:latin typeface="DengXian" panose="02010600030101010101" pitchFamily="2" charset="-122"/>
                <a:ea typeface="DengXian" panose="02010600030101010101" pitchFamily="2" charset="-122"/>
              </a:rPr>
              <a:t>dirty bit 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和 </a:t>
            </a:r>
            <a:r>
              <a:rPr lang="en-US" altLang="zh-CN" sz="2400">
                <a:latin typeface="DengXian" panose="02010600030101010101" pitchFamily="2" charset="-122"/>
                <a:ea typeface="DengXian" panose="02010600030101010101" pitchFamily="2" charset="-122"/>
              </a:rPr>
              <a:t>reference bit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8354F-B0C4-4148-ABD7-7FE20E0C0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750" y="2302191"/>
            <a:ext cx="6160500" cy="441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内存分页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Paging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OS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为每个进程提供虚拟地址空间的抽象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Paging 是这个抽象的一种实现方式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（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implementation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不是唯一可能的方式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其他方式例如分段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Segmentation</a:t>
            </a: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需要实现的核心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：地址翻译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Address translation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How to translate </a:t>
            </a:r>
            <a:r>
              <a:rPr lang="en-US" b="1">
                <a:latin typeface="DengXian" panose="02010600030101010101" pitchFamily="2" charset="-122"/>
                <a:ea typeface="DengXian" panose="02010600030101010101" pitchFamily="2" charset="-122"/>
              </a:rPr>
              <a:t>virtual address 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into </a:t>
            </a:r>
            <a:r>
              <a:rPr lang="en-US" b="1">
                <a:latin typeface="DengXian" panose="02010600030101010101" pitchFamily="2" charset="-122"/>
                <a:ea typeface="DengXian" panose="02010600030101010101" pitchFamily="2" charset="-122"/>
              </a:rPr>
              <a:t>physical address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?</a:t>
            </a:r>
          </a:p>
          <a:p>
            <a:pPr lvl="2">
              <a:defRPr sz="20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页表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Page table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221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Memory sharing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Shared / private area</a:t>
            </a: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Copy on write (COW)</a:t>
            </a: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回忆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Shared libraries &amp; PIC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A86D27-6C4A-8844-87C3-EAB1725A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893" y="3429000"/>
            <a:ext cx="3588018" cy="3347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365DA2-85B4-D446-B4C2-763540028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0"/>
          <a:stretch/>
        </p:blipFill>
        <p:spPr>
          <a:xfrm>
            <a:off x="5764592" y="3429000"/>
            <a:ext cx="4732526" cy="334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2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3124-C247-B44D-B9CF-BF11E305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fork() </a:t>
            </a:r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execve()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64C9A-F929-764C-9EF6-22EA00B3D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fork()</a:t>
            </a:r>
          </a:p>
          <a:p>
            <a:pPr lvl="1"/>
            <a:r>
              <a:rPr lang="en-US" sz="2000">
                <a:latin typeface="DengXian" panose="02010600030101010101" pitchFamily="2" charset="-122"/>
                <a:ea typeface="DengXian" panose="02010600030101010101" pitchFamily="2" charset="-122"/>
              </a:rPr>
              <a:t>不会产生新物理页</a:t>
            </a:r>
          </a:p>
          <a:p>
            <a:pPr lvl="1"/>
            <a:r>
              <a:rPr lang="en-US" sz="2000">
                <a:latin typeface="DengXian" panose="02010600030101010101" pitchFamily="2" charset="-122"/>
                <a:ea typeface="DengXian" panose="02010600030101010101" pitchFamily="2" charset="-122"/>
              </a:rPr>
              <a:t>OS 将原进程的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页表、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vm_area list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复制一份给新进程</a:t>
            </a:r>
            <a:endParaRPr lang="en-US" altLang="zh-CN" sz="20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将两个进程的所有页表项权限改成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read-only</a:t>
            </a:r>
          </a:p>
          <a:p>
            <a:pPr lvl="1"/>
            <a:r>
              <a:rPr lang="en-US" sz="2000">
                <a:latin typeface="DengXian" panose="02010600030101010101" pitchFamily="2" charset="-122"/>
                <a:ea typeface="DengXian" panose="02010600030101010101" pitchFamily="2" charset="-122"/>
              </a:rPr>
              <a:t>将两个进程的所有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area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 标记为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private COW</a:t>
            </a:r>
          </a:p>
          <a:p>
            <a:r>
              <a:rPr lang="en-US" altLang="zh-CN" sz="200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execve()</a:t>
            </a:r>
          </a:p>
          <a:p>
            <a:pPr lvl="1"/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即前面讲的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loading</a:t>
            </a:r>
          </a:p>
          <a:p>
            <a:pPr lvl="1"/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.text &amp; .data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mapped to executable object file</a:t>
            </a:r>
          </a:p>
          <a:p>
            <a:pPr lvl="2"/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private COW</a:t>
            </a:r>
          </a:p>
          <a:p>
            <a:pPr lvl="2"/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demand paging</a:t>
            </a:r>
          </a:p>
          <a:p>
            <a:pPr lvl="1"/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.bss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mapped to anonymous file, demand zero</a:t>
            </a:r>
          </a:p>
        </p:txBody>
      </p:sp>
    </p:spTree>
    <p:extLst>
      <p:ext uri="{BB962C8B-B14F-4D97-AF65-F5344CB8AC3E}">
        <p14:creationId xmlns:p14="http://schemas.microsoft.com/office/powerpoint/2010/main" val="2387422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8CEC44D-715F-4E49-87CA-03DE0DE25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748" y="1777138"/>
            <a:ext cx="8839200" cy="2082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FE1B07-C629-7E45-AF3D-3A38A2AE8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409" y="4281557"/>
            <a:ext cx="88392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3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Page fault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>
                <a:latin typeface="DengXian" panose="02010600030101010101" pitchFamily="2" charset="-122"/>
                <a:ea typeface="DengXian" panose="02010600030101010101" pitchFamily="2" charset="-122"/>
              </a:rPr>
              <a:t>CPU 是怎么判断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2400">
                <a:latin typeface="DengXian" panose="02010600030101010101" pitchFamily="2" charset="-122"/>
                <a:ea typeface="DengXian" panose="02010600030101010101" pitchFamily="2" charset="-122"/>
              </a:rPr>
              <a:t>page fault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 的</a:t>
            </a:r>
            <a:endParaRPr lang="en-US" altLang="zh-CN" sz="24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sz="2400">
                <a:latin typeface="DengXian" panose="02010600030101010101" pitchFamily="2" charset="-122"/>
                <a:ea typeface="DengXian" panose="02010600030101010101" pitchFamily="2" charset="-122"/>
              </a:rPr>
              <a:t>MMU 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内检查页表项 </a:t>
            </a:r>
            <a:r>
              <a:rPr lang="en-US" altLang="zh-CN" sz="2400">
                <a:latin typeface="DengXian" panose="02010600030101010101" pitchFamily="2" charset="-122"/>
                <a:ea typeface="DengXian" panose="02010600030101010101" pitchFamily="2" charset="-122"/>
              </a:rPr>
              <a:t>PTE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1</a:t>
            </a:r>
            <a:r>
              <a:rPr lang="en-US" baseline="30000">
                <a:latin typeface="DengXian" panose="02010600030101010101" pitchFamily="2" charset="-122"/>
                <a:ea typeface="DengXian" panose="02010600030101010101" pitchFamily="2" charset="-122"/>
              </a:rPr>
              <a:t>st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 step: P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2</a:t>
            </a:r>
            <a:r>
              <a:rPr lang="en-US" baseline="30000">
                <a:latin typeface="DengXian" panose="02010600030101010101" pitchFamily="2" charset="-122"/>
                <a:ea typeface="DengXian" panose="02010600030101010101" pitchFamily="2" charset="-122"/>
              </a:rPr>
              <a:t>nd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 step: R/W, XD, U/S</a:t>
            </a:r>
          </a:p>
        </p:txBody>
      </p:sp>
    </p:spTree>
    <p:extLst>
      <p:ext uri="{BB962C8B-B14F-4D97-AF65-F5344CB8AC3E}">
        <p14:creationId xmlns:p14="http://schemas.microsoft.com/office/powerpoint/2010/main" val="1706367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Page fault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5AAADC-BF9A-6F48-85E2-106C7A985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62057" cy="47586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6DB083-C31A-AC47-9162-B0C56425DE48}"/>
              </a:ext>
            </a:extLst>
          </p:cNvPr>
          <p:cNvSpPr txBox="1"/>
          <p:nvPr/>
        </p:nvSpPr>
        <p:spPr>
          <a:xfrm>
            <a:off x="7500257" y="2386032"/>
            <a:ext cx="412805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P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== 0 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引发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Page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OS 发现访问不在任一个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segment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OS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向进程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发送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SIGSEGV</a:t>
            </a: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P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=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= 0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引发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Page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OS 作进一步处理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是否是访问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被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swap out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的页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是否需要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demand paging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权限位不对引发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Page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OS 发现是权限错误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若是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COW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则复制物理页，更新页表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否则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OS 向进程发送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SIGSEGV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1087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Segmentation fault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>
                <a:latin typeface="DengXian" panose="02010600030101010101" pitchFamily="2" charset="-122"/>
                <a:ea typeface="DengXian" panose="02010600030101010101" pitchFamily="2" charset="-122"/>
              </a:rPr>
              <a:t>表示进程收到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2400">
                <a:latin typeface="DengXian" panose="02010600030101010101" pitchFamily="2" charset="-122"/>
                <a:ea typeface="DengXian" panose="02010600030101010101" pitchFamily="2" charset="-122"/>
              </a:rPr>
              <a:t>SIGSEGV</a:t>
            </a:r>
          </a:p>
          <a:p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是信号而不是硬件异常</a:t>
            </a:r>
            <a:endParaRPr lang="en-US" altLang="zh-CN" sz="24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sz="2400">
                <a:latin typeface="DengXian" panose="02010600030101010101" pitchFamily="2" charset="-122"/>
                <a:ea typeface="DengXian" panose="02010600030101010101" pitchFamily="2" charset="-122"/>
              </a:rPr>
              <a:t>UNIX specific</a:t>
            </a:r>
          </a:p>
          <a:p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一些 </a:t>
            </a:r>
            <a:r>
              <a:rPr lang="en-US" altLang="zh-CN" sz="2400">
                <a:latin typeface="DengXian" panose="02010600030101010101" pitchFamily="2" charset="-122"/>
                <a:ea typeface="DengXian" panose="02010600030101010101" pitchFamily="2" charset="-122"/>
              </a:rPr>
              <a:t>Page fault 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会触发这个信号</a:t>
            </a:r>
            <a:endParaRPr lang="en-US" altLang="zh-CN" sz="24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Invalid address</a:t>
            </a:r>
          </a:p>
          <a:p>
            <a:pPr lvl="1"/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Permission violation</a:t>
            </a:r>
          </a:p>
        </p:txBody>
      </p:sp>
      <p:pic>
        <p:nvPicPr>
          <p:cNvPr id="5" name="Picture 4" descr="Picture 4">
            <a:extLst>
              <a:ext uri="{FF2B5EF4-FFF2-40B4-BE49-F238E27FC236}">
                <a16:creationId xmlns:a16="http://schemas.microsoft.com/office/drawing/2014/main" id="{AC7ADC43-1411-4B47-A2D3-4558AB336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269" y="3088603"/>
            <a:ext cx="3671088" cy="1778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 descr="Picture 6">
            <a:extLst>
              <a:ext uri="{FF2B5EF4-FFF2-40B4-BE49-F238E27FC236}">
                <a16:creationId xmlns:a16="http://schemas.microsoft.com/office/drawing/2014/main" id="{6A676DD0-5F8E-E74A-A2EB-C8659994C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269" y="4917813"/>
            <a:ext cx="3671088" cy="180366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41546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mmap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hlinkClick r:id="rId3"/>
              </a:rPr>
              <a:t>https://man7.org/linux/man-pages/man2/mmap.2.html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PROT_EXEC, PROT_READ, PROT_WRITE, PROT_NONE</a:t>
            </a: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MAP_ANON, MAP_PRIVATE, MAP_SHARED</a:t>
            </a: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Demand paging</a:t>
            </a:r>
          </a:p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5ADD7-296B-214F-81A6-4B5C6671B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00" y="4049487"/>
            <a:ext cx="6132901" cy="1482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5F7946-C82F-B645-85BB-039CB4B06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895" y="5485164"/>
            <a:ext cx="6084207" cy="123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52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虚拟内存：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Outline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Address space and paging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9.1, 9.2, 9.4-9.6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Page table &amp; page table entry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Address translation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Page table optimizations: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多级页表（空间）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&amp; TLB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（时间）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Swapping, memory mapping/sharing, demand paging, and page fault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9.3, 9.7-9.8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Dynamic memory allocation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9.9-9.10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Memory safety (9.11)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243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Why dynamic memory allocation (I)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>
                <a:latin typeface="DengXian" panose="02010600030101010101" pitchFamily="2" charset="-122"/>
                <a:ea typeface="DengXian" panose="02010600030101010101" pitchFamily="2" charset="-122"/>
              </a:rPr>
              <a:t>Lifetime</a:t>
            </a:r>
          </a:p>
          <a:p>
            <a:pPr lvl="1"/>
            <a:r>
              <a:rPr lang="en-US" sz="2200">
                <a:latin typeface="DengXian" panose="02010600030101010101" pitchFamily="2" charset="-122"/>
                <a:ea typeface="DengXian" panose="02010600030101010101" pitchFamily="2" charset="-122"/>
              </a:rPr>
              <a:t>对象的 lifetime 可能超出它的创建者</a:t>
            </a:r>
            <a:r>
              <a:rPr lang="zh-CN" altLang="en-US" sz="2200">
                <a:latin typeface="DengXian" panose="02010600030101010101" pitchFamily="2" charset="-122"/>
                <a:ea typeface="DengXian" panose="02010600030101010101" pitchFamily="2" charset="-122"/>
              </a:rPr>
              <a:t>（栈帧）</a:t>
            </a:r>
            <a:endParaRPr lang="en-US" altLang="zh-CN" sz="22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en-US" sz="2200">
                <a:latin typeface="DengXian" panose="02010600030101010101" pitchFamily="2" charset="-122"/>
                <a:ea typeface="DengXian" panose="02010600030101010101" pitchFamily="2" charset="-122"/>
              </a:rPr>
              <a:t>Scope</a:t>
            </a:r>
          </a:p>
          <a:p>
            <a:pPr lvl="1"/>
            <a:r>
              <a:rPr lang="en-US" sz="2200">
                <a:latin typeface="DengXian" panose="02010600030101010101" pitchFamily="2" charset="-122"/>
                <a:ea typeface="DengXian" panose="02010600030101010101" pitchFamily="2" charset="-122"/>
              </a:rPr>
              <a:t>C 语言中的三种</a:t>
            </a:r>
            <a:r>
              <a:rPr lang="zh-CN" altLang="en-US" sz="220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2200">
                <a:latin typeface="DengXian" panose="02010600030101010101" pitchFamily="2" charset="-122"/>
                <a:ea typeface="DengXian" panose="02010600030101010101" pitchFamily="2" charset="-122"/>
              </a:rPr>
              <a:t>lifetime</a:t>
            </a:r>
          </a:p>
          <a:p>
            <a:pPr lvl="2"/>
            <a:r>
              <a:rPr lang="en-US" sz="2200">
                <a:latin typeface="DengXian" panose="02010600030101010101" pitchFamily="2" charset="-122"/>
                <a:ea typeface="DengXian" panose="02010600030101010101" pitchFamily="2" charset="-122"/>
              </a:rPr>
              <a:t>Automatic</a:t>
            </a:r>
          </a:p>
          <a:p>
            <a:pPr lvl="3"/>
            <a:r>
              <a:rPr lang="en-US" sz="2200">
                <a:latin typeface="DengXian" panose="02010600030101010101" pitchFamily="2" charset="-122"/>
                <a:ea typeface="DengXian" panose="02010600030101010101" pitchFamily="2" charset="-122"/>
              </a:rPr>
              <a:t>Objects in stack</a:t>
            </a:r>
          </a:p>
          <a:p>
            <a:pPr lvl="2"/>
            <a:r>
              <a:rPr lang="en-US" sz="2200">
                <a:latin typeface="DengXian" panose="02010600030101010101" pitchFamily="2" charset="-122"/>
                <a:ea typeface="DengXian" panose="02010600030101010101" pitchFamily="2" charset="-122"/>
              </a:rPr>
              <a:t>Dynamic</a:t>
            </a:r>
          </a:p>
          <a:p>
            <a:pPr lvl="3"/>
            <a:r>
              <a:rPr lang="en-US" sz="2200">
                <a:latin typeface="DengXian" panose="02010600030101010101" pitchFamily="2" charset="-122"/>
                <a:ea typeface="DengXian" panose="02010600030101010101" pitchFamily="2" charset="-122"/>
              </a:rPr>
              <a:t>Objects in heap</a:t>
            </a:r>
          </a:p>
          <a:p>
            <a:pPr lvl="2"/>
            <a:r>
              <a:rPr lang="en-US" sz="2200">
                <a:latin typeface="DengXian" panose="02010600030101010101" pitchFamily="2" charset="-122"/>
                <a:ea typeface="DengXian" panose="02010600030101010101" pitchFamily="2" charset="-122"/>
              </a:rPr>
              <a:t>Static</a:t>
            </a:r>
          </a:p>
          <a:p>
            <a:pPr lvl="3"/>
            <a:r>
              <a:rPr lang="en-US" sz="2200">
                <a:latin typeface="DengXian" panose="02010600030101010101" pitchFamily="2" charset="-122"/>
                <a:ea typeface="DengXian" panose="02010600030101010101" pitchFamily="2" charset="-122"/>
              </a:rPr>
              <a:t>Objects in .data, .bss segments</a:t>
            </a:r>
          </a:p>
        </p:txBody>
      </p:sp>
    </p:spTree>
    <p:extLst>
      <p:ext uri="{BB962C8B-B14F-4D97-AF65-F5344CB8AC3E}">
        <p14:creationId xmlns:p14="http://schemas.microsoft.com/office/powerpoint/2010/main" val="2367008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Why dynamic memory allocation (II)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500"/>
              </a:spcBef>
              <a:defRPr sz="24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变长数组</a:t>
            </a:r>
          </a:p>
          <a:p>
            <a:pPr>
              <a:spcBef>
                <a:spcPts val="500"/>
              </a:spcBef>
              <a:defRPr sz="24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变长栈帧是可行的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C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语言支持变长栈帧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defRPr sz="20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不安全</a:t>
            </a:r>
          </a:p>
          <a:p>
            <a:pPr lvl="1">
              <a:defRPr sz="20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性能不够好</a:t>
            </a:r>
          </a:p>
        </p:txBody>
      </p:sp>
    </p:spTree>
    <p:extLst>
      <p:ext uri="{BB962C8B-B14F-4D97-AF65-F5344CB8AC3E}">
        <p14:creationId xmlns:p14="http://schemas.microsoft.com/office/powerpoint/2010/main" val="154672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页表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Page table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最简单的 page table</a:t>
                </a:r>
              </a:p>
              <a:p>
                <a:pPr lvl="1"/>
                <a:r>
                  <a:rPr 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PTE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（</a:t>
                </a:r>
                <a:r>
                  <a:rPr 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页表项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page table entry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）</a:t>
                </a:r>
                <a:r>
                  <a:rPr 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的数组</a:t>
                </a:r>
              </a:p>
              <a:p>
                <a:pPr lvl="1"/>
                <a:r>
                  <a:rPr 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用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altLang="zh-CN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VPN 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索引到页表中得到相应的 </a:t>
                </a:r>
                <a:r>
                  <a:rPr lang="en-US" altLang="zh-CN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PPN</a:t>
                </a:r>
                <a:endParaRPr lang="en-US" sz="200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lvl="1"/>
                <a:r>
                  <a:rPr 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每一个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页表项是一个 虚拟地址 到 物理地址 的对应关系</a:t>
                </a:r>
                <a:endParaRPr lang="en-US" sz="200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页表项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PTE</a:t>
                </a:r>
              </a:p>
              <a:p>
                <a:pPr lvl="1"/>
                <a:r>
                  <a:rPr lang="en-US" altLang="zh-CN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64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 位机器中，每个 </a:t>
                </a:r>
                <a:r>
                  <a:rPr lang="en-US" altLang="zh-CN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PTE 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是 </a:t>
                </a:r>
                <a:r>
                  <a:rPr lang="en-US" altLang="zh-CN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8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 字节（</a:t>
                </a:r>
                <a:r>
                  <a:rPr lang="en-US" altLang="zh-CN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64 bit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）</a:t>
                </a:r>
                <a:endParaRPr lang="en-US" sz="200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lvl="1"/>
                <a:r>
                  <a:rPr 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目前的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altLang="zh-CN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intel/AMD 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处理器中，</a:t>
                </a:r>
                <a:r>
                  <a:rPr 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每页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altLang="zh-CN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字节</a:t>
                </a:r>
                <a:r>
                  <a:rPr lang="en-US" altLang="zh-CN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, 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地址空间总大小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48</m:t>
                        </m:r>
                      </m:sup>
                    </m:sSup>
                  </m:oMath>
                </a14:m>
                <a:r>
                  <a:rPr lang="en-US" altLang="zh-CN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字节</a:t>
                </a:r>
                <a:endParaRPr lang="en-US" altLang="zh-CN" sz="200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lvl="1"/>
                <a:r>
                  <a:rPr 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物理地址只占了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altLang="zh-CN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PTE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 中的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48−12=36</m:t>
                    </m:r>
                  </m:oMath>
                </a14:m>
                <a:r>
                  <a:rPr lang="en-US" altLang="zh-CN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 bit</a:t>
                </a:r>
                <a:endParaRPr lang="en-US" sz="200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lvl="1"/>
                <a:r>
                  <a:rPr 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其他</a:t>
                </a:r>
                <a:r>
                  <a:rPr lang="zh-CN" altLang="en-US" sz="2000">
                    <a:latin typeface="DengXian" panose="02010600030101010101" pitchFamily="2" charset="-122"/>
                    <a:ea typeface="DengXian" panose="02010600030101010101" pitchFamily="2" charset="-122"/>
                  </a:rPr>
                  <a:t>：权限位等</a:t>
                </a:r>
                <a:endParaRPr lang="en-US" sz="200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en-US" sz="2400">
                    <a:latin typeface="DengXian" panose="02010600030101010101" pitchFamily="2" charset="-122"/>
                    <a:ea typeface="DengXian" panose="02010600030101010101" pitchFamily="2" charset="-122"/>
                  </a:rPr>
                  <a:t>页表只有内核态能</a:t>
                </a:r>
                <a:r>
                  <a:rPr lang="zh-CN" altLang="en-US" sz="2400">
                    <a:latin typeface="DengXian" panose="02010600030101010101" pitchFamily="2" charset="-122"/>
                    <a:ea typeface="DengXian" panose="02010600030101010101" pitchFamily="2" charset="-122"/>
                  </a:rPr>
                  <a:t>修改，用户不可见</a:t>
                </a:r>
                <a:endParaRPr lang="en-US" altLang="zh-CN" sz="240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719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Why dynamic memory allocation (III)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500"/>
              </a:spcBef>
              <a:defRPr sz="24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很大的对象可能导致爆栈</a:t>
            </a:r>
          </a:p>
          <a:p>
            <a:pPr>
              <a:spcBef>
                <a:spcPts val="500"/>
              </a:spcBef>
              <a:defRPr sz="24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为什么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stack size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不能太大？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defRPr sz="2400"/>
            </a:pP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不能覆盖其他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segment</a:t>
            </a:r>
          </a:p>
          <a:p>
            <a:pPr lvl="1">
              <a:defRPr sz="24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为了更早检测到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stack overflow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6809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堆的管理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500"/>
              </a:spcBef>
              <a:defRPr sz="24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Managed manually</a:t>
            </a:r>
          </a:p>
          <a:p>
            <a:pPr lvl="1">
              <a:defRPr sz="24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C/C++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（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C++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不完全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manual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spcBef>
                <a:spcPts val="500"/>
              </a:spcBef>
              <a:defRPr sz="24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Managed at runtime (Garbage collector)</a:t>
            </a:r>
          </a:p>
          <a:p>
            <a:pPr lvl="1">
              <a:defRPr sz="24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JVM, Go, Python</a:t>
            </a:r>
          </a:p>
        </p:txBody>
      </p:sp>
    </p:spTree>
    <p:extLst>
      <p:ext uri="{BB962C8B-B14F-4D97-AF65-F5344CB8AC3E}">
        <p14:creationId xmlns:p14="http://schemas.microsoft.com/office/powerpoint/2010/main" val="41828411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堆的管理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500"/>
              </a:spcBef>
              <a:defRPr sz="24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C 语言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API</a:t>
            </a:r>
          </a:p>
          <a:p>
            <a:pPr lvl="1">
              <a:defRPr sz="24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malloc() / calloc() / realloc()</a:t>
            </a:r>
          </a:p>
          <a:p>
            <a:pPr lvl="2">
              <a:defRPr sz="24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初始化</a:t>
            </a:r>
          </a:p>
          <a:p>
            <a:pPr lvl="3">
              <a:defRPr sz="24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calloc is preferred</a:t>
            </a:r>
          </a:p>
          <a:p>
            <a:pPr lvl="1">
              <a:defRPr sz="24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free()</a:t>
            </a:r>
          </a:p>
          <a:p>
            <a:pPr lvl="1">
              <a:defRPr sz="24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brk() / sbrk()</a:t>
            </a:r>
          </a:p>
          <a:p>
            <a:pPr>
              <a:defRPr sz="24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C++ new / delete</a:t>
            </a:r>
          </a:p>
          <a:p>
            <a:pPr>
              <a:spcBef>
                <a:spcPts val="500"/>
              </a:spcBef>
              <a:defRPr sz="2400"/>
            </a:pP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17560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分配器的目标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Throughput</a:t>
            </a: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Utilization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Fragmentation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Internal fragments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External fragments</a:t>
            </a:r>
          </a:p>
        </p:txBody>
      </p:sp>
    </p:spTree>
    <p:extLst>
      <p:ext uri="{BB962C8B-B14F-4D97-AF65-F5344CB8AC3E}">
        <p14:creationId xmlns:p14="http://schemas.microsoft.com/office/powerpoint/2010/main" val="42519684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348AA6-175B-CB4F-8D78-787551A2D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9897"/>
            <a:ext cx="8315325" cy="24955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12E847-0EAA-9F45-8C1A-9BE5793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69" y="4604657"/>
            <a:ext cx="20002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1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Implementation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Free block organization</a:t>
            </a: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Placement</a:t>
            </a: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Splitting</a:t>
            </a: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Coalescing</a:t>
            </a:r>
          </a:p>
        </p:txBody>
      </p:sp>
    </p:spTree>
    <p:extLst>
      <p:ext uri="{BB962C8B-B14F-4D97-AF65-F5344CB8AC3E}">
        <p14:creationId xmlns:p14="http://schemas.microsoft.com/office/powerpoint/2010/main" val="17684670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Implementation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Free block organization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Implicit free list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Explicit free list</a:t>
            </a:r>
          </a:p>
          <a:p>
            <a:pPr lvl="2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LIFO</a:t>
            </a:r>
          </a:p>
          <a:p>
            <a:pPr lvl="2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Address order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Segregated lists</a:t>
            </a:r>
          </a:p>
          <a:p>
            <a:pPr lvl="2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Simple segregated storage</a:t>
            </a:r>
          </a:p>
          <a:p>
            <a:pPr lvl="2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Segregated fits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Buddy system</a:t>
            </a:r>
          </a:p>
        </p:txBody>
      </p:sp>
    </p:spTree>
    <p:extLst>
      <p:ext uri="{BB962C8B-B14F-4D97-AF65-F5344CB8AC3E}">
        <p14:creationId xmlns:p14="http://schemas.microsoft.com/office/powerpoint/2010/main" val="37518510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Implementation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Placement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First fit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Next fit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Best fit</a:t>
            </a:r>
          </a:p>
        </p:txBody>
      </p:sp>
    </p:spTree>
    <p:extLst>
      <p:ext uri="{BB962C8B-B14F-4D97-AF65-F5344CB8AC3E}">
        <p14:creationId xmlns:p14="http://schemas.microsoft.com/office/powerpoint/2010/main" val="3779642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8" name="图片 4">
            <a:extLst>
              <a:ext uri="{FF2B5EF4-FFF2-40B4-BE49-F238E27FC236}">
                <a16:creationId xmlns:a16="http://schemas.microsoft.com/office/drawing/2014/main" id="{9FC4DBF3-835E-5940-BC25-78509443A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2663"/>
            <a:ext cx="9971314" cy="2355307"/>
          </a:xfrm>
          <a:prstGeom prst="rect">
            <a:avLst/>
          </a:prstGeom>
        </p:spPr>
      </p:pic>
      <p:pic>
        <p:nvPicPr>
          <p:cNvPr id="9" name="图片 6">
            <a:extLst>
              <a:ext uri="{FF2B5EF4-FFF2-40B4-BE49-F238E27FC236}">
                <a16:creationId xmlns:a16="http://schemas.microsoft.com/office/drawing/2014/main" id="{014AE1FD-743D-934E-A9A7-DF38CDEEC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37588"/>
            <a:ext cx="9227324" cy="443048"/>
          </a:xfrm>
          <a:prstGeom prst="rect">
            <a:avLst/>
          </a:prstGeom>
        </p:spPr>
      </p:pic>
      <p:sp>
        <p:nvSpPr>
          <p:cNvPr id="10" name="文本框 7">
            <a:extLst>
              <a:ext uri="{FF2B5EF4-FFF2-40B4-BE49-F238E27FC236}">
                <a16:creationId xmlns:a16="http://schemas.microsoft.com/office/drawing/2014/main" id="{FE883C92-2A11-DD49-A315-6296B6857C19}"/>
              </a:ext>
            </a:extLst>
          </p:cNvPr>
          <p:cNvSpPr txBox="1"/>
          <p:nvPr/>
        </p:nvSpPr>
        <p:spPr>
          <a:xfrm>
            <a:off x="952414" y="5299111"/>
            <a:ext cx="6297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 </a:t>
            </a:r>
            <a:r>
              <a:rPr lang="zh-CN" altLang="en-US" sz="30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也错误</a:t>
            </a:r>
            <a:r>
              <a:rPr lang="en-US" altLang="zh-CN" sz="30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:</a:t>
            </a:r>
            <a:r>
              <a:rPr lang="zh-CN" altLang="en-US" sz="30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30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best fit</a:t>
            </a:r>
            <a:r>
              <a:rPr lang="zh-CN" altLang="en-US" sz="30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30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&gt;</a:t>
            </a:r>
            <a:r>
              <a:rPr lang="zh-CN" altLang="en-US" sz="30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30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first fit &gt;</a:t>
            </a:r>
            <a:r>
              <a:rPr lang="zh-CN" altLang="en-US" sz="30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30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next fit</a:t>
            </a:r>
            <a:endParaRPr lang="zh-CN" altLang="en-US" sz="30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225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C4C36F7E-A645-6E40-8E68-2F5E5FB2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3510"/>
            <a:ext cx="10515600" cy="1888985"/>
          </a:xfrm>
          <a:prstGeom prst="rect">
            <a:avLst/>
          </a:prstGeom>
        </p:spPr>
      </p:pic>
      <p:pic>
        <p:nvPicPr>
          <p:cNvPr id="11" name="图片 6">
            <a:extLst>
              <a:ext uri="{FF2B5EF4-FFF2-40B4-BE49-F238E27FC236}">
                <a16:creationId xmlns:a16="http://schemas.microsoft.com/office/drawing/2014/main" id="{35E93067-6E89-9C48-B8D9-1FBCB8527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45317"/>
            <a:ext cx="7715250" cy="131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2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地址翻译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Address translation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C435F0-4C15-B64F-8DAF-D74ECB237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9433" y="1690688"/>
            <a:ext cx="8413133" cy="4802187"/>
          </a:xfr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242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8" name="内容占位符 6">
            <a:extLst>
              <a:ext uri="{FF2B5EF4-FFF2-40B4-BE49-F238E27FC236}">
                <a16:creationId xmlns:a16="http://schemas.microsoft.com/office/drawing/2014/main" id="{0F081A7C-798D-F34C-8087-F2C920A73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5286814"/>
            <a:ext cx="5267325" cy="409575"/>
          </a:xfrm>
        </p:spPr>
      </p:pic>
      <p:pic>
        <p:nvPicPr>
          <p:cNvPr id="9" name="图片 4">
            <a:extLst>
              <a:ext uri="{FF2B5EF4-FFF2-40B4-BE49-F238E27FC236}">
                <a16:creationId xmlns:a16="http://schemas.microsoft.com/office/drawing/2014/main" id="{5D9BB40E-3DF0-184B-9362-12E786402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10249453" cy="334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Implementation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Coalescing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Immediate / deferred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Boundary tags</a:t>
            </a:r>
          </a:p>
          <a:p>
            <a:pPr lvl="2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优化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4 种情况</a:t>
            </a:r>
          </a:p>
        </p:txBody>
      </p:sp>
    </p:spTree>
    <p:extLst>
      <p:ext uri="{BB962C8B-B14F-4D97-AF65-F5344CB8AC3E}">
        <p14:creationId xmlns:p14="http://schemas.microsoft.com/office/powerpoint/2010/main" val="8642587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23A0-C189-1641-9EC3-C52938526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913518-90E1-4B42-BC25-268135BD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7" name="图片 2">
            <a:extLst>
              <a:ext uri="{FF2B5EF4-FFF2-40B4-BE49-F238E27FC236}">
                <a16:creationId xmlns:a16="http://schemas.microsoft.com/office/drawing/2014/main" id="{EE7EF057-5EF9-F345-B042-7CD9B96F9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243" y="671960"/>
            <a:ext cx="7109514" cy="58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557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7" name="图片 2">
            <a:extLst>
              <a:ext uri="{FF2B5EF4-FFF2-40B4-BE49-F238E27FC236}">
                <a16:creationId xmlns:a16="http://schemas.microsoft.com/office/drawing/2014/main" id="{655624C4-A8F2-C843-BA6E-6DC3D05B3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732" y="365127"/>
            <a:ext cx="6303580" cy="6087418"/>
          </a:xfrm>
          <a:prstGeom prst="rect">
            <a:avLst/>
          </a:prstGeom>
        </p:spPr>
      </p:pic>
      <p:pic>
        <p:nvPicPr>
          <p:cNvPr id="8" name="图片 1">
            <a:extLst>
              <a:ext uri="{FF2B5EF4-FFF2-40B4-BE49-F238E27FC236}">
                <a16:creationId xmlns:a16="http://schemas.microsoft.com/office/drawing/2014/main" id="{B0FF49CB-0EC8-0C48-8FF3-06FE43329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3491437"/>
            <a:ext cx="8361905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4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Garbage collection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Reachability graph</a:t>
            </a: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Mark &amp; Sweep</a:t>
            </a: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C/C++</a:t>
            </a:r>
          </a:p>
          <a:p>
            <a:pPr lvl="1"/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Conservative</a:t>
            </a:r>
          </a:p>
          <a:p>
            <a:endParaRPr lang="en-US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endParaRPr lang="en-US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AD45B-C253-6840-93A7-0ACAFBE7A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14" y="4001294"/>
            <a:ext cx="6297386" cy="2563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1E2D7-AF1F-8444-A3F0-B61F8A3FC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027" y="2014512"/>
            <a:ext cx="5239143" cy="1947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344A65-AD9F-F740-ABAE-DC581F4691F6}"/>
              </a:ext>
            </a:extLst>
          </p:cNvPr>
          <p:cNvSpPr txBox="1"/>
          <p:nvPr/>
        </p:nvSpPr>
        <p:spPr>
          <a:xfrm>
            <a:off x="6868885" y="1152738"/>
            <a:ext cx="285205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effectLst/>
                <a:latin typeface="TimesTen"/>
              </a:rPr>
              <a:t>Root nodes correspond to locations </a:t>
            </a:r>
            <a:r>
              <a:rPr lang="en-US" sz="1000">
                <a:solidFill>
                  <a:srgbClr val="FF0000"/>
                </a:solidFill>
                <a:effectLst/>
                <a:latin typeface="TimesTen"/>
              </a:rPr>
              <a:t>not in the heap that contain pointers into the heap</a:t>
            </a:r>
            <a:r>
              <a:rPr lang="en-US" sz="1000">
                <a:effectLst/>
                <a:latin typeface="TimesTen"/>
              </a:rPr>
              <a:t>. These locations can be registers, variables on the stack, or global variables in the read/write data area of virtual memory.</a:t>
            </a:r>
            <a:endParaRPr lang="en-US" sz="1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E94DE4-D9E2-F34E-973A-E65135BD4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885" y="4079143"/>
            <a:ext cx="4712000" cy="23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31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虚拟内存：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Outline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11C7-3206-4D84-97D1-B8C07E25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Address space and paging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9.1, 9.2, 9.4-9.6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Page table &amp; page table entry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Address translation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Page table optimizations: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多级页表（空间）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&amp; TLB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（时间）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Swapping, memory mapping/sharing, demand paging, and page fault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9.3, 9.7-9.8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Dynamic memory allocation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（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9.9-9.10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Memory safety (9.11)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0528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Memory safety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9.11.1 Dereferencing bad pointers</a:t>
            </a: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9.11.3 Stack overflow attack</a:t>
            </a: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9.11.7 Pointer arithmetic</a:t>
            </a: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9.11.8 Referencing dead variables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Life cycle: automatic</a:t>
            </a: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9.11.9 Referencing data in freed heap blocks</a:t>
            </a: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9.11.10 Memory leak</a:t>
            </a:r>
          </a:p>
        </p:txBody>
      </p:sp>
    </p:spTree>
    <p:extLst>
      <p:ext uri="{BB962C8B-B14F-4D97-AF65-F5344CB8AC3E}">
        <p14:creationId xmlns:p14="http://schemas.microsoft.com/office/powerpoint/2010/main" val="2770312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地址翻译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Address translation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用户程序中的所有地址都是</a:t>
            </a:r>
            <a:r>
              <a:rPr lang="en-US" b="1">
                <a:latin typeface="DengXian" panose="02010600030101010101" pitchFamily="2" charset="-122"/>
                <a:ea typeface="DengXian" panose="02010600030101010101" pitchFamily="2" charset="-122"/>
              </a:rPr>
              <a:t>虚拟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地址</a:t>
            </a: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在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ICS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中涉及到的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c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ache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全都是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physically indexed</a:t>
            </a: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传给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cache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的一定是</a:t>
            </a:r>
            <a:r>
              <a:rPr lang="zh-CN" altLang="en-US" b="1">
                <a:latin typeface="DengXian" panose="02010600030101010101" pitchFamily="2" charset="-122"/>
                <a:ea typeface="DengXian" panose="02010600030101010101" pitchFamily="2" charset="-122"/>
              </a:rPr>
              <a:t>物理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地址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当且仅当访问物理内存时会访问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cache</a:t>
            </a:r>
          </a:p>
          <a:p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页表也存放在物理内存中，有对应的物理地址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从而每个页表项有唯一确定的物理地址</a:t>
            </a:r>
          </a:p>
        </p:txBody>
      </p:sp>
    </p:spTree>
    <p:extLst>
      <p:ext uri="{BB962C8B-B14F-4D97-AF65-F5344CB8AC3E}">
        <p14:creationId xmlns:p14="http://schemas.microsoft.com/office/powerpoint/2010/main" val="901032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地址翻译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Address translation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在访问内存时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CPU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会先通过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MMU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将虚拟地址转化为物理地址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用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虚拟地址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和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页表基址寄存器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PTBR (CR3) 计算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PTE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的地址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注意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PTBR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内存放的是物理地址，因此计算出 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PTE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的地址也是物理地址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这时需要到</a:t>
            </a:r>
            <a:r>
              <a:rPr lang="en-US" b="1">
                <a:latin typeface="DengXian" panose="02010600030101010101" pitchFamily="2" charset="-122"/>
                <a:ea typeface="DengXian" panose="02010600030101010101" pitchFamily="2" charset="-122"/>
              </a:rPr>
              <a:t>物理内存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中取出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PTE,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所以先经过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cache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F54E62-9DA4-204D-89A4-3AE70CDF7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225" y="3838063"/>
            <a:ext cx="7067549" cy="270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3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地址翻译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Address translation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176FB-BBEA-384C-ADDF-7030F5F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CPU 通过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MMU 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拿到 PTE 后从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PTE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中取出物理地址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这时需要用物理地址去</a:t>
            </a:r>
            <a:r>
              <a:rPr lang="en-US" b="1">
                <a:latin typeface="DengXian" panose="02010600030101010101" pitchFamily="2" charset="-122"/>
                <a:ea typeface="DengXian" panose="02010600030101010101" pitchFamily="2" charset="-122"/>
              </a:rPr>
              <a:t>物理内存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中取数据</a:t>
            </a: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因此又需要过一次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cache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62E115-CCEC-2B4E-89B0-4218FA944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355" y="3439798"/>
            <a:ext cx="7005289" cy="30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05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4787</TotalTime>
  <Words>2445</Words>
  <Application>Microsoft Macintosh PowerPoint</Application>
  <PresentationFormat>Widescreen</PresentationFormat>
  <Paragraphs>469</Paragraphs>
  <Slides>66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DengXian</vt:lpstr>
      <vt:lpstr>DengXian</vt:lpstr>
      <vt:lpstr>等线 Light</vt:lpstr>
      <vt:lpstr>等线 Light</vt:lpstr>
      <vt:lpstr>TimesTen</vt:lpstr>
      <vt:lpstr>Arial</vt:lpstr>
      <vt:lpstr>Calibri</vt:lpstr>
      <vt:lpstr>Calibri Light</vt:lpstr>
      <vt:lpstr>Cambria Math</vt:lpstr>
      <vt:lpstr>Consolas</vt:lpstr>
      <vt:lpstr>Office Theme</vt:lpstr>
      <vt:lpstr>虚拟内存</vt:lpstr>
      <vt:lpstr>虚拟内存：Outline</vt:lpstr>
      <vt:lpstr>虚拟地址空间</vt:lpstr>
      <vt:lpstr>内存分页 Paging</vt:lpstr>
      <vt:lpstr>页表 Page table</vt:lpstr>
      <vt:lpstr>地址翻译 Address translation</vt:lpstr>
      <vt:lpstr>地址翻译 Address translation</vt:lpstr>
      <vt:lpstr>地址翻译 Address translation</vt:lpstr>
      <vt:lpstr>地址翻译 Address translation</vt:lpstr>
      <vt:lpstr>页表的优化</vt:lpstr>
      <vt:lpstr>例</vt:lpstr>
      <vt:lpstr>TLB（Translation lookaside buffer）</vt:lpstr>
      <vt:lpstr>多级页表 Multi-level page table</vt:lpstr>
      <vt:lpstr>总结：访存过程</vt:lpstr>
      <vt:lpstr>OS 在其中的作用？</vt:lpstr>
      <vt:lpstr>VIPT Cache (Virtually Indexed, Physically Tagged)</vt:lpstr>
      <vt:lpstr>Intel Core i7 + Linux</vt:lpstr>
      <vt:lpstr>页表项 PTE</vt:lpstr>
      <vt:lpstr>页表项 PTE</vt:lpstr>
      <vt:lpstr>例</vt:lpstr>
      <vt:lpstr>例</vt:lpstr>
      <vt:lpstr>例</vt:lpstr>
      <vt:lpstr>页表组织</vt:lpstr>
      <vt:lpstr>20 期末</vt:lpstr>
      <vt:lpstr>20 期末</vt:lpstr>
      <vt:lpstr>20 期末</vt:lpstr>
      <vt:lpstr>19 期末</vt:lpstr>
      <vt:lpstr>例</vt:lpstr>
      <vt:lpstr>19 期末</vt:lpstr>
      <vt:lpstr>虚拟内存：Outline</vt:lpstr>
      <vt:lpstr>Linux 虚拟内存</vt:lpstr>
      <vt:lpstr>Linux virtual memory segment (area)</vt:lpstr>
      <vt:lpstr>Memory mapping</vt:lpstr>
      <vt:lpstr>Demand paging</vt:lpstr>
      <vt:lpstr>应用</vt:lpstr>
      <vt:lpstr>应用</vt:lpstr>
      <vt:lpstr>Swapping</vt:lpstr>
      <vt:lpstr>Swapping</vt:lpstr>
      <vt:lpstr>Swapping</vt:lpstr>
      <vt:lpstr>Memory sharing</vt:lpstr>
      <vt:lpstr>fork() &amp; execve()</vt:lpstr>
      <vt:lpstr>例</vt:lpstr>
      <vt:lpstr>Page fault</vt:lpstr>
      <vt:lpstr>Page fault</vt:lpstr>
      <vt:lpstr>Segmentation fault</vt:lpstr>
      <vt:lpstr>mmap</vt:lpstr>
      <vt:lpstr>虚拟内存：Outline</vt:lpstr>
      <vt:lpstr>Why dynamic memory allocation (I)</vt:lpstr>
      <vt:lpstr>Why dynamic memory allocation (II)</vt:lpstr>
      <vt:lpstr>Why dynamic memory allocation (III)</vt:lpstr>
      <vt:lpstr>堆的管理</vt:lpstr>
      <vt:lpstr>堆的管理</vt:lpstr>
      <vt:lpstr>分配器的目标</vt:lpstr>
      <vt:lpstr>例</vt:lpstr>
      <vt:lpstr>Implementation</vt:lpstr>
      <vt:lpstr>Implementation</vt:lpstr>
      <vt:lpstr>Implementation</vt:lpstr>
      <vt:lpstr>例</vt:lpstr>
      <vt:lpstr>例</vt:lpstr>
      <vt:lpstr>例</vt:lpstr>
      <vt:lpstr>Implementation</vt:lpstr>
      <vt:lpstr>例</vt:lpstr>
      <vt:lpstr>例</vt:lpstr>
      <vt:lpstr>Garbage collection</vt:lpstr>
      <vt:lpstr>虚拟内存：Outline</vt:lpstr>
      <vt:lpstr>Memory safety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浮点型</dc:title>
  <dc:creator>Microsoft Office User</dc:creator>
  <cp:lastModifiedBy>Microsoft Office User</cp:lastModifiedBy>
  <cp:revision>1524</cp:revision>
  <dcterms:created xsi:type="dcterms:W3CDTF">2022-09-18T10:52:46Z</dcterms:created>
  <dcterms:modified xsi:type="dcterms:W3CDTF">2022-12-20T02:16:51Z</dcterms:modified>
</cp:coreProperties>
</file>